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86" r:id="rId4"/>
    <p:sldId id="288" r:id="rId5"/>
    <p:sldId id="257" r:id="rId6"/>
    <p:sldId id="263" r:id="rId7"/>
    <p:sldId id="281" r:id="rId8"/>
    <p:sldId id="264" r:id="rId9"/>
    <p:sldId id="290" r:id="rId10"/>
    <p:sldId id="279" r:id="rId11"/>
    <p:sldId id="291" r:id="rId12"/>
    <p:sldId id="292" r:id="rId13"/>
    <p:sldId id="259" r:id="rId14"/>
    <p:sldId id="277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4" autoAdjust="0"/>
    <p:restoredTop sz="94660"/>
  </p:normalViewPr>
  <p:slideViewPr>
    <p:cSldViewPr>
      <p:cViewPr varScale="1">
        <p:scale>
          <a:sx n="109" d="100"/>
          <a:sy n="109" d="100"/>
        </p:scale>
        <p:origin x="17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E87D9-0BB8-4AA2-89CE-D9E547C7177E}" type="datetimeFigureOut">
              <a:rPr lang="en-GB" smtClean="0"/>
              <a:pPr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B7B5F-54FE-4E0F-81FF-1A36A4E10E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8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963DF-4FB2-4A14-96F2-EF35BAF55E6C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71FB0-DC98-4A0C-BBBF-208FB22A9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7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71FB0-DC98-4A0C-BBBF-208FB22A90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24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7B3B-EE71-474A-9A18-DCB17BE96C4F}" type="datetimeFigureOut">
              <a:rPr lang="en-GB" smtClean="0"/>
              <a:pPr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D5AE-D734-42E2-87D4-E0D8176F6A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7B3B-EE71-474A-9A18-DCB17BE96C4F}" type="datetimeFigureOut">
              <a:rPr lang="en-GB" smtClean="0"/>
              <a:pPr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D5AE-D734-42E2-87D4-E0D8176F6A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7B3B-EE71-474A-9A18-DCB17BE96C4F}" type="datetimeFigureOut">
              <a:rPr lang="en-GB" smtClean="0"/>
              <a:pPr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D5AE-D734-42E2-87D4-E0D8176F6A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7B3B-EE71-474A-9A18-DCB17BE96C4F}" type="datetimeFigureOut">
              <a:rPr lang="en-GB" smtClean="0"/>
              <a:pPr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D5AE-D734-42E2-87D4-E0D8176F6A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7B3B-EE71-474A-9A18-DCB17BE96C4F}" type="datetimeFigureOut">
              <a:rPr lang="en-GB" smtClean="0"/>
              <a:pPr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D5AE-D734-42E2-87D4-E0D8176F6A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7B3B-EE71-474A-9A18-DCB17BE96C4F}" type="datetimeFigureOut">
              <a:rPr lang="en-GB" smtClean="0"/>
              <a:pPr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D5AE-D734-42E2-87D4-E0D8176F6A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7B3B-EE71-474A-9A18-DCB17BE96C4F}" type="datetimeFigureOut">
              <a:rPr lang="en-GB" smtClean="0"/>
              <a:pPr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D5AE-D734-42E2-87D4-E0D8176F6A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7B3B-EE71-474A-9A18-DCB17BE96C4F}" type="datetimeFigureOut">
              <a:rPr lang="en-GB" smtClean="0"/>
              <a:pPr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D5AE-D734-42E2-87D4-E0D8176F6A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7B3B-EE71-474A-9A18-DCB17BE96C4F}" type="datetimeFigureOut">
              <a:rPr lang="en-GB" smtClean="0"/>
              <a:pPr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D5AE-D734-42E2-87D4-E0D8176F6A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7B3B-EE71-474A-9A18-DCB17BE96C4F}" type="datetimeFigureOut">
              <a:rPr lang="en-GB" smtClean="0"/>
              <a:pPr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D5AE-D734-42E2-87D4-E0D8176F6A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7B3B-EE71-474A-9A18-DCB17BE96C4F}" type="datetimeFigureOut">
              <a:rPr lang="en-GB" smtClean="0"/>
              <a:pPr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D5AE-D734-42E2-87D4-E0D8176F6A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E7B3B-EE71-474A-9A18-DCB17BE96C4F}" type="datetimeFigureOut">
              <a:rPr lang="en-GB" smtClean="0"/>
              <a:pPr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D5AE-D734-42E2-87D4-E0D8176F6A8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556376" cy="2304256"/>
          </a:xfrm>
        </p:spPr>
        <p:txBody>
          <a:bodyPr>
            <a:noAutofit/>
          </a:bodyPr>
          <a:lstStyle/>
          <a:p>
            <a:r>
              <a:rPr lang="en-GB" sz="5400" dirty="0">
                <a:latin typeface="Century Gothic" panose="020B0502020202020204" pitchFamily="34" charset="0"/>
              </a:rPr>
              <a:t/>
            </a:r>
            <a:br>
              <a:rPr lang="en-GB" sz="5400" dirty="0">
                <a:latin typeface="Century Gothic" panose="020B0502020202020204" pitchFamily="34" charset="0"/>
              </a:rPr>
            </a:br>
            <a:r>
              <a:rPr lang="en-GB" sz="5400" dirty="0">
                <a:latin typeface="Century Gothic" panose="020B0502020202020204" pitchFamily="34" charset="0"/>
              </a:rPr>
              <a:t>Year 5</a:t>
            </a:r>
            <a:br>
              <a:rPr lang="en-GB" sz="5400" dirty="0">
                <a:latin typeface="Century Gothic" panose="020B0502020202020204" pitchFamily="34" charset="0"/>
              </a:rPr>
            </a:br>
            <a:r>
              <a:rPr lang="en-GB" sz="4800" dirty="0">
                <a:latin typeface="Century Gothic" panose="020B0502020202020204" pitchFamily="34" charset="0"/>
              </a:rPr>
              <a:t>Parents Information Afternoon</a:t>
            </a:r>
            <a:r>
              <a:rPr lang="en-GB" sz="5400" dirty="0">
                <a:latin typeface="Century Gothic" panose="020B0502020202020204" pitchFamily="34" charset="0"/>
              </a:rPr>
              <a:t/>
            </a:r>
            <a:br>
              <a:rPr lang="en-GB" sz="5400" dirty="0">
                <a:latin typeface="Century Gothic" panose="020B0502020202020204" pitchFamily="34" charset="0"/>
              </a:rPr>
            </a:br>
            <a:r>
              <a:rPr lang="en-GB" sz="5400" dirty="0">
                <a:latin typeface="Century Gothic" panose="020B0502020202020204" pitchFamily="34" charset="0"/>
              </a:rPr>
              <a:t/>
            </a:r>
            <a:br>
              <a:rPr lang="en-GB" sz="5400" dirty="0">
                <a:latin typeface="Century Gothic" panose="020B0502020202020204" pitchFamily="34" charset="0"/>
              </a:rPr>
            </a:br>
            <a:endParaRPr lang="en-GB" sz="54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57" y="260648"/>
            <a:ext cx="1417841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487" y="332656"/>
            <a:ext cx="1417841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09628" y="2708920"/>
            <a:ext cx="2520280" cy="33239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Meet the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854" y="2065891"/>
            <a:ext cx="7344816" cy="5539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3000" dirty="0">
              <a:latin typeface="Century Gothic"/>
            </a:endParaRPr>
          </a:p>
        </p:txBody>
      </p:sp>
      <p:pic>
        <p:nvPicPr>
          <p:cNvPr id="3" name="Picture 2" descr="A message on a white background&#10;&#10;Description automatically generated">
            <a:extLst>
              <a:ext uri="{FF2B5EF4-FFF2-40B4-BE49-F238E27FC236}">
                <a16:creationId xmlns:a16="http://schemas.microsoft.com/office/drawing/2014/main" id="{890100D4-7779-BC5B-F161-24EA04A5F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4" y="273397"/>
            <a:ext cx="8719950" cy="5842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923"/>
            <a:ext cx="8229600" cy="1143000"/>
          </a:xfrm>
        </p:spPr>
        <p:txBody>
          <a:bodyPr/>
          <a:lstStyle/>
          <a:p>
            <a:r>
              <a:rPr lang="en-GB" dirty="0">
                <a:latin typeface="Century Gothic"/>
              </a:rPr>
              <a:t>Educational Visits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241" y="1142323"/>
            <a:ext cx="6425218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Century Gothic"/>
              </a:rPr>
              <a:t>Circus Skills </a:t>
            </a:r>
          </a:p>
          <a:p>
            <a:r>
              <a:rPr lang="en-GB" dirty="0">
                <a:latin typeface="Century Gothic"/>
              </a:rPr>
              <a:t>Science dome  </a:t>
            </a:r>
          </a:p>
          <a:p>
            <a:r>
              <a:rPr lang="en-GB" dirty="0">
                <a:latin typeface="Century Gothic"/>
              </a:rPr>
              <a:t>Swimming </a:t>
            </a:r>
          </a:p>
          <a:p>
            <a:r>
              <a:rPr lang="en-GB" dirty="0">
                <a:latin typeface="Century Gothic"/>
              </a:rPr>
              <a:t>Duke of York’s </a:t>
            </a:r>
          </a:p>
          <a:p>
            <a:r>
              <a:rPr lang="en-GB" dirty="0">
                <a:latin typeface="Century Gothic"/>
              </a:rPr>
              <a:t>Take Shelter </a:t>
            </a:r>
          </a:p>
          <a:p>
            <a:r>
              <a:rPr lang="en-GB" dirty="0">
                <a:latin typeface="Century Gothic"/>
              </a:rPr>
              <a:t>Lewes Railway Lands 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090" y="4711190"/>
            <a:ext cx="1467358" cy="1662485"/>
          </a:xfrm>
          <a:prstGeom prst="rect">
            <a:avLst/>
          </a:prstGeom>
        </p:spPr>
      </p:pic>
      <p:sp>
        <p:nvSpPr>
          <p:cNvPr id="6" name="AutoShape 4" descr="data:image/jpeg;base64,/9j/4AAQSkZJRgABAQAAAQABAAD/4QGYRXhpZgAASUkqAAgAAAAEAA4BAgAaAAAAPgAAADEBAgAHAAAAWAAAADsBAgALAAAAXwAAAGmHBAABAAAAagAAAAAAAADCqSB3d3cud2lsZHN3aW1taW5nLmNvLnVrAEdvb2dsZQBQaWNhc2EgMi43AAIAAJAHAAQAAAAwMjIwhpIHAAgBAAC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tAHxQaG90b3Nob3AgMy4wADhCSU0EBAAAAAAAQxwBAAACAAQcAVoAAxslRxwCAAACAAQcAlAAClBpY2FzYSAyLjccAngAGcKpIHd3dy53aWxkc3dpbW1pbmcuY28udWsAOEJJTQQlAAAAAAAQen4Pdk4kkWIrIYIphTX8VP/bAIQAAwICCAsKCgoIDgsLCggKCAgNCAoKCQoLCggKCgoICAgKCgsICggLCAgKCAgIDQsKCAoKCgoICg0NCggNCAgKCAEDBAQGBQYKBgYKEA4LDQ8PDw8NDw8SEA8PDw8NDQ0PDQ0NDxAPDw8PDQ0NDQ0NDQ0NDQ0NDQ0NEA0NDQ0NDQ0N/8AAEQgAWgBaAwERAAIRAQMRAf/EAB0AAQACAgMBAQAAAAAAAAAAAAUEBgMJAQIHAAj/xABGEAABAgQEAgUGCgkDBQAAAAABAhEAAwQhBRIxQVFhBxMicYEGMkKRobEIIzNSU5KywdHwFHKCk6LE0uHxQ5SjFRY0VGL/xAAbAQACAwEBAQAAAAAAAAAAAAADBAECBQAGB//EADkRAAEDAQQFCgYCAgMBAAAAAAEAAhEDBBIhMQVBUZGhExQyQnGBsdHh8BUiUmHB8QaSU2JystJD/9oADAMBAAIRAxEAPwDZhHLl9HLlBxCosYQtFTUERg1qmVsy8eUtlQStag2QFVsWqzeMfMrUptxVRxOYX4j86fnwjQpgQoe7FA1lYQPz/iGGtkpZ9UtVUxGpB84eoCNOk1w6JWY94OJCBqJqOB9YH3GHQXRmlCW7EfPxJA0T6zDApF2tDvAakPWVoOwg7aZGsoRfOpFFY4QxH3VVszGIJgHOGwmLpXSdWhtRFHVsMCpDdqr+IVrvd+6MevV2HFMMZPYgqumWRofZHn61J7sYWpTeBgqziVKsO4++EwMcU6x2CqGLKI1t3xqUmzkkaryCqtia+fv/AAjQp0yNSQfUnGVXK1MaVNupJudKCqpZhoMQS5ETxDYGGCHeUGfHQVVxCPKRBIKi8tlU7DE7FoyiwRIKeRdZSN/a/wCEJ1hAz3I7BjkjZlOk7kfnujKdcO1OCQoc3BQr0iPEf2hctRBChT8GawL87k898t+6E3ASmWlHzqAbh+8N7xA4OpHlVnF6CSbrSx5hj7oepGqMGlK1eSI+YcF53j9LJvkt6/xj0tlFYdJYNY0+qqRXyL2/PtjdZTkYrKe+MkLUSTDAYEO8jaiSYPyYVC5QDKMF5ELuUWxumqXj5dQtepxXtalAjJSFSo1LwqDApTo5hQamgB1hJ9KD0gjB32QuIYSnYwvegqrmYKs4hhb6Q/SqgZpYtJyVfqsPXsVD1xoA0zmBwQDeGUoifhc5RZ1H6xgt6k3GBwQSKjsJKFqPJdZLAEk+ikZi+l+F+MMttLYnIbTghGkej4Yqu4phstJyFac+jAEgHgV2S+o7OYW1a8WbbJxDTG30/Sg2SMCROz1RVb5OqGobv+7ZucPstDSJBSLqbmmCEPU4KYdbVBQSJUH/AKKeHsg3KhVuFfsnAZK2davCPkjmicAvo4kjFOirawPiX09oiQXDJDcwHNSkoSQ+b3/e1oO1wjFALccAoCzLKsrnR8zW7tR98WwiVQsJWH9Gl63UN2KW+1mPcw8IicMlwpwZlEVqNVBCVp0DKyF+bzC7X0A8Iu1xyy7pUOptOKNxmnUuUUS0qlixUesQMx4FXaJAIsLARYE3gSeCi6AIAQtFLnp7CfNTft5Cc+/aRlUWctmJblF302vEnhPqobUu4BUTF/IkLWSGcl2GYC+wdJ07z3mNKk5zWwctqTqQTOtK0vk+lCUhYVkDEpKiQV3sEl8qTurgdHIJHfeJuQXHWNS4sa6L0gDVtR9fTk9lIlpQS/ZK3LOO2WIPcqwdt4KxpJvPLifeSo6Gi6wNg+8V2EsfSzByCkADkBsBsICbO76PFEFf7+C4ndM89PnKkhtXSQfV1oOnKMhtUnJk9i0CSMyFLoun4+mmWv8AVM1HhdSrtyPjHOe4dQ7x5Lrw2pWX8IpDf+PYcZyx43pib8tIEa0HEbiF1+cl1l/CKlh3kIcOflmATzeRtx9giOcf6lVvpbDun+kV8rKUAz9hSJt/2hLseL8LcKm1sGYI7vVWDgs6unKhcgS52VTufix3MkTWv3j7x3PaWs8FOGoIuZ06UgByyZr37OeWA2gvnJBI4JLcTF+f0fqO5VunYhK3p/S3Zph+1UAb3v1Cvd+MWGkLOOs7d6oZYfpCjYr07yCB1cpTuH7SE23ZSUqJbgyQeI1izdI0B0rx3eaoWHqiFWqvpVkkkiWv66fHY8/7PbQbpqgBEHh5pV1nccUZP6VJbD4su1/jEsDbQ5ASPOuw0FrnKQacobDwQzZnoqb0tFy0lDOWJqGLbOP0cgHk57zBPjtL6Sh82ck5uG4Xrlnn/aD+VMea+JtAiX/2W8KE7NyirwzDr9if+8ox/ImKjSw1Xv7+inkI2bvVYxh1IHyfpCX4TqYfZoRC9TSbX9Js9pn8KwojbwUDEMJp1AJUqpZNx8fKHupASRz05RVmk2MJLaY99yk0AdaiyMNkofIupD3Yzpag/caU8OEDqaRp1OlSG+PABc2jGTlzUUyD6dQG4TJQ9opgT46wEW2iP/kN5V+RnrLCMElkMZlR4zUP4nqAfbC7rdSvSKQ3+iZbSwz4eqjyPJSiSX62oQb9p0Lsb3JWhR2jVbpKy1RdqtcOwNI4R4JJ1B4Mtg7/AFWam6GZU/MuRV1KspDjNUoAOoFp5RtolJDavHorJRpWinNncyBh81EeJhZ9V7mH5we56wYx8H6YsKSqapSFBiFT6lBIOo7Eqz8lQUaMtNJwfSNKRiJZ+0I2imRDg7f+lV8X6B6h09mpUJbhKpVZNFiQS4E9ExYOUWUhRZwwcgh5rpCleuspGc/kaf8AsBHci8pZ3YXiN6MR0XTQAMmJdm2tadLamWSe8qJPE6woRbNdnbP/AAYiXKf+Tj6r1SmwycturROX+pJmzPYhCj6o80yxV35MO5PlzW5kKwUnRVi6gDLpZ5B+d1Mmx4pnz5Kh9V/WIcZoW1P6sdqEbQwa0/T9AWKFs6ZUvjmmuR4S0zAW0sT37wVugq56RaO/yUG0sUhHQDPHyk6WOaZalMe5RQ/rEMDQE9J+4KvOhqC+k9CKB8pOWr9SWiX9pU2Cs/j9LrvJ7MPNUNqOxS5XRFSD6RX6y/6EohkaCsusE95VeduWWo6OqKWM0xKED502atI/jmBPsg3wuxUsXNHefMqBaKrsuAVeqvKjCJRIC5Tj6KUqZ/EiUpJ+tFRbLBZ8AW9wnwCnkq7xjxMKvYj0xUV8qJyyNHQhAN9QTMJbfzX7osf5DZ29EOO78n8KnMXnMhV2o6aUv2ZAbiqb7WTKH2vGFz/JT1Ke93op+HjW7ghMQ6aaogiWiRLJ9NKFqUP3k1Uv/j9UKv8A5FaHYNDW8T4/hSLDTGclDDpSxH6dX1JH9EJ/F7Z/kO5v/lF5rS+lbQl1RAc2csxIHvVv36eqPp5MBYsKBiVcRpw+/k5tq2W403hZ7kVoVSxqcp3vpuB69iDxcP4Aug5yYaFSa+tVfXfZQuLEd/8Am4cwKVeFXKysUfnDk99W0B3iVEI04ksaKI/PHK/tjsVMBeQY70VznKpU4rU1kz7lRZ7zXzZuZll9S2sebtGhg/5muM/fHj+1qMthyIw96lRqzyWrUFlSZir+cjq1jv8Ai5hWz27SbcGDxiu0RaccBvH5TItFPbwQmJYgmX8qmYi7duXMRdtsyACLcXhX4dafoPcJVzUpbRvQ3/dlMf8AUlvc3mIJ4WAVfbca6hwIC6zVWmC07lEtdkVgGKSz6SbvfMkDfnwvdhcM8E5IoMNOtcCdL3Wj65HscH2QS47Ydy64Nq2TUPwlsFWBlnhDuWWiZmcbEjMkO+pJD7OLfRhpOzO60dsrF5rU1Qe8LPinS5hzBXXyipSFzJcqZM6tU7qw56sTMgWQShBCEKAKwdSIYZUbVxYZG3tVXUnMzC898kunOkq6aROmrp5C59PJqVyVVKClBmKXL6tKldVMV2pSyFFCCJdzlJCgO0XaTiL2EkAnDL9hGZTLmhw9yM+xJTqtC055ShMSQtQWlYmCyBMDFlB1lKnJWGu1iswFpa4SCoc0jMIOtkqzE6ba7llDk6g+VrHVxmIVaVWEHUKLs+7ek4fMdCk3AB12KbKJIFrwCrBQ9bU8nLAsE6OBp+0Ui2YgPqUkQQQqSUTPxA+j/wDWhB80XAYF2DK3DFrmJwUSVEmYxryvrtY8tfAl9rxN0Li8oyoxJB+afBJ7+OjDh6R0EXDBqVC8oGvlSCe1KlK0BKpSDfX5psLPw9RBWsQzVQZwmj/9en/cSP6Hgtw/feq8ovMf08fOWDpdi3K5NuW0fMJcc4KdDztWM10x3SsHUMcybcCbpO+2/OLgw27GB2eStyjs5WHAcTqZSAgJzJTmCVBWbsFTpSSfmu2l204ktbqdoqGoXkExMjXET3rqNd9Nt06vBOUfSiqVnt1XWBKFqSkSysJLpSV5ULUASSLkObPAAy0RdpVJB2HHzTItQ1geCmp6TkLIzTJgN/8AVmPfXVZdyOG19ITey1jMkppttacIUum8rZrES6iekH0c5I5WzC2n46wDl7Q3Wd5CryjT6pCV5cVtwJ5Uz3WkFyQAWUpKtRax23MFGkbU2CHngd8iVYtbrhZz5eVr3Uk2bzJbNwdKRa7gbagDYzNL2kdfuIHkoNOmcLo4rtN8vZ+qur284GzcO1Z2uRsOFoaGmrV/ru9VQ2dnsoTEemLqwSpBmN9Cxa76dYD3ADuaNSz6TtTzBDO+R5oDqFP79yrCPhHUhmIlLlz5fWLRLCzKKUJzKy5lKUcolpJzqJ80Aly0ems1e0P6QZG0P/EflKPs7dV7cUviHSvQpWtJXMWUKUnPLkT1oUQSM6FppyhaFM6VJUUqBBBIIMaXK1NUf2CBzb7H+p8lDxtIa0fI6OYTdRVGcourlG0BklxmusqabXO2/dFntGxEKVkqdKnvZevcYSLRfbh1h+FSUVi6AAWtrp4/gIrRcb2apJAwReIdlYy2fhbYHb1xpQDTkpk6vepTlVSrXO+55RmFoxwTE++9dZWJTMzZlM4tmV+MGFNl2YG77qC47UtInqIYkkMqxJIgT2gQQPeCYb0V5l5W9iaoo7JY3T2TvuGMensfz0mh2Pbik3GH4K7+QlQrrJYJN1oDObgy1kjxIeFIF13vWF6KydA9qsdOOyO4e6ILjOaPC//Z"/>
          <p:cNvSpPr>
            <a:spLocks noChangeAspect="1" noChangeArrowheads="1"/>
          </p:cNvSpPr>
          <p:nvPr/>
        </p:nvSpPr>
        <p:spPr bwMode="auto">
          <a:xfrm>
            <a:off x="971600" y="2492896"/>
            <a:ext cx="936104" cy="93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entury Gothic" panose="020B0502020202020204" pitchFamily="34" charset="0"/>
            </a:endParaRPr>
          </a:p>
        </p:txBody>
      </p:sp>
      <p:sp>
        <p:nvSpPr>
          <p:cNvPr id="7" name="AutoShape 6" descr="Image result for cuckmere hav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entury Gothic" panose="020B0502020202020204" pitchFamily="34" charset="0"/>
            </a:endParaRPr>
          </a:p>
        </p:txBody>
      </p:sp>
      <p:sp>
        <p:nvSpPr>
          <p:cNvPr id="8" name="AutoShape 8" descr="Image result for cuckmere hav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727" y="942846"/>
            <a:ext cx="766763" cy="1119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009" y="349014"/>
            <a:ext cx="1066279" cy="1182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307" y="3089337"/>
            <a:ext cx="1831593" cy="12751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89" y="4866002"/>
            <a:ext cx="2873847" cy="16018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2704" y="1712073"/>
            <a:ext cx="2338492" cy="12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Let’s Dance 2025!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Rehearsals will be </a:t>
            </a:r>
            <a:r>
              <a:rPr lang="en-GB" dirty="0" smtClean="0"/>
              <a:t>at school with a performance at Brighton Dome in March. </a:t>
            </a:r>
            <a:r>
              <a:rPr lang="en-GB" dirty="0" smtClean="0"/>
              <a:t>Rehearsals last year were first thing in the morning before school once a week from January </a:t>
            </a:r>
            <a:r>
              <a:rPr lang="en-GB" dirty="0" smtClean="0"/>
              <a:t>until the event</a:t>
            </a:r>
            <a:r>
              <a:rPr lang="en-GB" dirty="0" smtClean="0"/>
              <a:t>. Limit </a:t>
            </a:r>
            <a:r>
              <a:rPr lang="en-GB" dirty="0" smtClean="0"/>
              <a:t>of 40 </a:t>
            </a:r>
            <a:r>
              <a:rPr lang="en-GB" dirty="0" smtClean="0"/>
              <a:t>pupils so it may be that everyone that wants to be included might not be able to be. Rehearsals, choreography and organising all done by Miss Johnson and the Year 5 team. Discuss this opportunity with your children, if you think they would like to be involved. Just before Christmas teachers will ask who would like to </a:t>
            </a:r>
            <a:r>
              <a:rPr lang="en-GB" dirty="0" smtClean="0"/>
              <a:t>be involved.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Children </a:t>
            </a:r>
            <a:r>
              <a:rPr lang="en-GB" dirty="0" smtClean="0"/>
              <a:t>need to</a:t>
            </a:r>
          </a:p>
          <a:p>
            <a:pPr marL="0" indent="0">
              <a:buNone/>
            </a:pPr>
            <a:r>
              <a:rPr lang="en-GB" dirty="0" smtClean="0"/>
              <a:t>-be committed to turn up to every </a:t>
            </a:r>
            <a:r>
              <a:rPr lang="en-GB" dirty="0" smtClean="0"/>
              <a:t>rehearsal on time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Adults will need to </a:t>
            </a:r>
          </a:p>
          <a:p>
            <a:pPr marL="0" indent="0">
              <a:buNone/>
            </a:pPr>
            <a:r>
              <a:rPr lang="en-GB" dirty="0" smtClean="0"/>
              <a:t>-read any information sent </a:t>
            </a:r>
            <a:r>
              <a:rPr lang="en-GB" dirty="0" smtClean="0"/>
              <a:t>out</a:t>
            </a:r>
          </a:p>
          <a:p>
            <a:pPr marL="0" indent="0">
              <a:buNone/>
            </a:pPr>
            <a:r>
              <a:rPr lang="en-GB" dirty="0" smtClean="0"/>
              <a:t>-ask Miss Johnson any questions that are not answered by the letters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9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PE days - Some of these will change due to swimming</a:t>
            </a:r>
            <a:r>
              <a:rPr lang="en-GB" sz="2400" b="1" dirty="0">
                <a:latin typeface="Century Gothic" panose="020B0502020202020204" pitchFamily="34" charset="0"/>
              </a:rPr>
              <a:t>:</a:t>
            </a: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/>
              </a:rPr>
              <a:t>During the Autumn Term, each year 5 class will be taking part in swimming lessons at the local pool, taught by specialist swimming teachers.</a:t>
            </a:r>
          </a:p>
          <a:p>
            <a:r>
              <a:rPr lang="en-GB" sz="2400" b="1" dirty="0">
                <a:latin typeface="Century Gothic"/>
              </a:rPr>
              <a:t>5J – Monday and Tuesday</a:t>
            </a: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b="1" dirty="0">
                <a:latin typeface="Century Gothic"/>
              </a:rPr>
              <a:t>5PY– Tuesday and Thursday</a:t>
            </a: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b="1" dirty="0">
                <a:latin typeface="Century Gothic"/>
              </a:rPr>
              <a:t>5E –</a:t>
            </a:r>
            <a:r>
              <a:rPr lang="en-GB" sz="2400" b="1" u="sng" dirty="0">
                <a:latin typeface="Century Gothic"/>
              </a:rPr>
              <a:t> Monday</a:t>
            </a:r>
            <a:r>
              <a:rPr lang="en-GB" sz="2400" b="1" dirty="0">
                <a:latin typeface="Century Gothic"/>
              </a:rPr>
              <a:t> and Wednesday</a:t>
            </a: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b="1" dirty="0">
                <a:latin typeface="Century Gothic"/>
              </a:rPr>
              <a:t>5M – Tuesday (while swimming, Thursday after swimming) and Wednesday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entury Gothic"/>
              </a:rPr>
              <a:t>Jewellery – please ensure earrings can be taken out, long hair tied back. Healthy snacks only in school please.</a:t>
            </a:r>
          </a:p>
          <a:p>
            <a:pPr>
              <a:buNone/>
            </a:pPr>
            <a:r>
              <a:rPr lang="en-GB" sz="2400" dirty="0">
                <a:latin typeface="Century Gothic"/>
              </a:rPr>
              <a:t>Please name all clothing. Children wearing laced shoes should be able to tie up their own shoes. </a:t>
            </a:r>
            <a:endParaRPr lang="en-GB" sz="24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en-GB" sz="28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9293" y="0"/>
            <a:ext cx="704203" cy="99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620688"/>
            <a:ext cx="8136904" cy="38164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Thank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you for attending!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aseline="0" dirty="0">
              <a:latin typeface="Century Gothic" panose="020B0502020202020204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>
                <a:latin typeface="Century Gothic"/>
              </a:rPr>
              <a:t>Any questions?</a:t>
            </a: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3717032"/>
            <a:ext cx="79928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We look forward to working with you over the coming year.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72" y="4420767"/>
            <a:ext cx="1420491" cy="1987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489" y="4420767"/>
            <a:ext cx="1420491" cy="198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223" y="260648"/>
            <a:ext cx="7772400" cy="648072"/>
          </a:xfrm>
        </p:spPr>
        <p:txBody>
          <a:bodyPr>
            <a:noAutofit/>
          </a:bodyPr>
          <a:lstStyle/>
          <a:p>
            <a:r>
              <a:rPr lang="en-GB" sz="5400" dirty="0">
                <a:latin typeface="Century Gothic" panose="020B0502020202020204" pitchFamily="34" charset="0"/>
              </a:rPr>
              <a:t/>
            </a:r>
            <a:br>
              <a:rPr lang="en-GB" sz="5400" dirty="0">
                <a:latin typeface="Century Gothic" panose="020B0502020202020204" pitchFamily="34" charset="0"/>
              </a:rPr>
            </a:br>
            <a:r>
              <a:rPr lang="en-GB" sz="5400" dirty="0">
                <a:latin typeface="Century Gothic" panose="020B0502020202020204" pitchFamily="34" charset="0"/>
              </a:rPr>
              <a:t>Year 5 Team</a:t>
            </a:r>
            <a:br>
              <a:rPr lang="en-GB" sz="5400" dirty="0">
                <a:latin typeface="Century Gothic" panose="020B0502020202020204" pitchFamily="34" charset="0"/>
              </a:rPr>
            </a:br>
            <a:endParaRPr lang="en-GB" sz="54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674" y="123625"/>
            <a:ext cx="867700" cy="121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2317" y="576988"/>
            <a:ext cx="862105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altLang="ja-JP" sz="2400" b="0" i="0" u="none" strike="noStrike" cap="none" normalizeH="0" baseline="0" dirty="0">
                <a:ln>
                  <a:noFill/>
                </a:ln>
                <a:effectLst/>
                <a:latin typeface="Century Gothic"/>
                <a:ea typeface="Times New Roman" pitchFamily="18" charset="0"/>
                <a:cs typeface="Times New Roman"/>
              </a:rPr>
              <a:t/>
            </a:r>
            <a:br>
              <a:rPr kumimoji="0" lang="en-GB" altLang="ja-JP" sz="2400" b="0" i="0" u="none" strike="noStrike" cap="none" normalizeH="0" baseline="0" dirty="0">
                <a:ln>
                  <a:noFill/>
                </a:ln>
                <a:effectLst/>
                <a:latin typeface="Century Gothic"/>
                <a:ea typeface="Times New Roman" pitchFamily="18" charset="0"/>
                <a:cs typeface="Times New Roman"/>
              </a:rPr>
            </a:br>
            <a:r>
              <a:rPr kumimoji="0" lang="en-GB" altLang="ja-JP" sz="2400" b="0" i="0" u="none" strike="noStrike" cap="none" normalizeH="0" baseline="0" dirty="0">
                <a:ln>
                  <a:noFill/>
                </a:ln>
                <a:effectLst/>
                <a:latin typeface="Century Gothic"/>
                <a:ea typeface="Times New Roman" pitchFamily="18" charset="0"/>
                <a:cs typeface="Times New Roman"/>
              </a:rPr>
              <a:t>5J – Miss Claire Johnson (Year leader) - upstairs</a:t>
            </a:r>
            <a:r>
              <a:rPr lang="en-GB" altLang="ja-JP" sz="24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GB" altLang="ja-JP" sz="24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altLang="ja-JP" sz="2400" b="0" i="0" u="none" strike="noStrike" cap="none" normalizeH="0" baseline="0" dirty="0">
                <a:ln>
                  <a:noFill/>
                </a:ln>
                <a:effectLst/>
                <a:latin typeface="Century Gothic"/>
                <a:ea typeface="Times New Roman" pitchFamily="18" charset="0"/>
                <a:cs typeface="Times New Roman"/>
              </a:rPr>
              <a:t>5PY – Mrs Jo Young and Mrs </a:t>
            </a:r>
            <a:r>
              <a:rPr lang="en-GB" altLang="ja-JP" sz="2400" dirty="0">
                <a:latin typeface="Century Gothic"/>
                <a:ea typeface="Times New Roman" pitchFamily="18" charset="0"/>
                <a:cs typeface="Times New Roman"/>
              </a:rPr>
              <a:t>Debbie </a:t>
            </a:r>
            <a:r>
              <a:rPr kumimoji="0" lang="en-GB" altLang="ja-JP" sz="2400" b="0" i="0" u="none" strike="noStrike" cap="none" normalizeH="0" baseline="0" dirty="0">
                <a:ln>
                  <a:noFill/>
                </a:ln>
                <a:effectLst/>
                <a:latin typeface="Century Gothic"/>
                <a:ea typeface="Times New Roman" pitchFamily="18" charset="0"/>
                <a:cs typeface="Times New Roman"/>
              </a:rPr>
              <a:t>Pradhan - upstairs</a:t>
            </a:r>
            <a:r>
              <a:rPr lang="en-GB" altLang="ja-JP" sz="24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GB" altLang="ja-JP" sz="24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altLang="ja-JP" sz="2400" b="0" i="0" u="none" strike="noStrike" cap="none" normalizeH="0" baseline="0" dirty="0">
                <a:ln>
                  <a:noFill/>
                </a:ln>
                <a:effectLst/>
                <a:latin typeface="Century Gothic"/>
                <a:ea typeface="Times New Roman" pitchFamily="18" charset="0"/>
                <a:cs typeface="Times New Roman"/>
              </a:rPr>
              <a:t>5E – Miss Holly Eustace - downstairs</a:t>
            </a:r>
            <a:endParaRPr kumimoji="0" lang="en-GB" altLang="ja-JP" sz="2400" b="0" i="0" u="none" strike="noStrike" cap="none" normalizeH="0" dirty="0">
              <a:ln>
                <a:noFill/>
              </a:ln>
              <a:effectLst/>
              <a:latin typeface="Century Gothic"/>
              <a:ea typeface="Times New Roman" pitchFamily="18" charset="0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5M – </a:t>
            </a:r>
            <a:r>
              <a:rPr lang="en-GB" altLang="ja-JP" sz="2400" dirty="0"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Miss Jas Marlow – downstairs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altLang="ja-JP" sz="2400" dirty="0">
              <a:latin typeface="Century Gothic" panose="020B050202020202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GB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2400" b="0" i="0" u="none" strike="noStrike" cap="none" normalizeH="0" baseline="0" dirty="0">
                <a:ln>
                  <a:noFill/>
                </a:ln>
                <a:effectLst/>
                <a:latin typeface="Century Gothic"/>
                <a:ea typeface="Times New Roman" pitchFamily="18" charset="0"/>
                <a:cs typeface="Times New Roman"/>
              </a:rPr>
              <a:t>Ms </a:t>
            </a:r>
            <a:r>
              <a:rPr lang="en-GB" altLang="ja-JP" sz="2400" dirty="0">
                <a:latin typeface="Century Gothic"/>
                <a:ea typeface="Times New Roman" pitchFamily="18" charset="0"/>
                <a:cs typeface="Times New Roman"/>
              </a:rPr>
              <a:t>Charlie</a:t>
            </a:r>
            <a:r>
              <a:rPr kumimoji="0" lang="en-GB" altLang="ja-JP" sz="2400" b="0" i="0" u="none" strike="noStrike" cap="none" normalizeH="0" baseline="0" dirty="0">
                <a:ln>
                  <a:noFill/>
                </a:ln>
                <a:effectLst/>
                <a:latin typeface="Century Gothic"/>
                <a:ea typeface="Times New Roman" pitchFamily="18" charset="0"/>
                <a:cs typeface="Times New Roman"/>
              </a:rPr>
              <a:t> Stainthorpe – Teaching Assistant</a:t>
            </a:r>
            <a:endParaRPr lang="en-GB" altLang="ja-JP" sz="2400" b="0" i="0" u="none" strike="noStrike" cap="none" normalizeH="0" baseline="0" dirty="0">
              <a:ln>
                <a:noFill/>
              </a:ln>
              <a:effectLst/>
              <a:latin typeface="Century Gothic"/>
              <a:ea typeface="Times New Roman" pitchFamily="18" charset="0"/>
              <a:cs typeface="Times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ja-JP" sz="2400" dirty="0">
                <a:latin typeface="Century Gothic"/>
                <a:ea typeface="Times New Roman" pitchFamily="18" charset="0"/>
                <a:cs typeface="Times New Roman"/>
              </a:rPr>
              <a:t>Miss </a:t>
            </a:r>
            <a:r>
              <a:rPr lang="en-GB" altLang="ja-JP" sz="2400" dirty="0" err="1">
                <a:latin typeface="Century Gothic"/>
                <a:ea typeface="Times New Roman" pitchFamily="18" charset="0"/>
                <a:cs typeface="Times New Roman"/>
              </a:rPr>
              <a:t>Souad</a:t>
            </a:r>
            <a:r>
              <a:rPr lang="en-GB" altLang="ja-JP" sz="2400" dirty="0">
                <a:latin typeface="Century Gothic"/>
                <a:ea typeface="Times New Roman" pitchFamily="18" charset="0"/>
                <a:cs typeface="Times New Roman"/>
              </a:rPr>
              <a:t> Zitouni – Teaching Assistant</a:t>
            </a:r>
            <a:r>
              <a:rPr lang="en-GB" altLang="ja-JP" sz="24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GB" altLang="ja-JP" sz="24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GB" altLang="ja-JP" sz="2400" dirty="0">
                <a:latin typeface="Century Gothic"/>
                <a:ea typeface="Times New Roman" pitchFamily="18" charset="0"/>
                <a:cs typeface="Times New Roman"/>
              </a:rPr>
              <a:t>Mr Owen Reed</a:t>
            </a:r>
            <a:r>
              <a:rPr kumimoji="0" lang="en-GB" altLang="ja-JP" sz="2400" b="0" i="0" u="none" strike="noStrike" cap="none" normalizeH="0" dirty="0">
                <a:ln>
                  <a:noFill/>
                </a:ln>
                <a:effectLst/>
                <a:latin typeface="Century Gothic"/>
                <a:ea typeface="Times New Roman" pitchFamily="18" charset="0"/>
                <a:cs typeface="Times New Roman"/>
              </a:rPr>
              <a:t>– Teaching Assistant (afternoons)</a:t>
            </a:r>
            <a:endParaRPr lang="en-GB" altLang="ja-JP" sz="2400" b="0" i="0" u="none" strike="noStrike" cap="none" normalizeH="0" dirty="0">
              <a:ln>
                <a:noFill/>
              </a:ln>
              <a:effectLst/>
              <a:latin typeface="Century Gothic"/>
              <a:ea typeface="Times New Roman" pitchFamily="18" charset="0"/>
              <a:cs typeface="Times New Roman"/>
            </a:endParaRPr>
          </a:p>
        </p:txBody>
      </p:sp>
      <p:pic>
        <p:nvPicPr>
          <p:cNvPr id="3" name="Picture 2" descr="A person with blonde hair&#10;&#10;Description automatically generated">
            <a:extLst>
              <a:ext uri="{FF2B5EF4-FFF2-40B4-BE49-F238E27FC236}">
                <a16:creationId xmlns:a16="http://schemas.microsoft.com/office/drawing/2014/main" id="{553299F5-A3B8-48BB-D530-D803445B0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52" y="2701772"/>
            <a:ext cx="904875" cy="1123950"/>
          </a:xfrm>
          <a:prstGeom prst="rect">
            <a:avLst/>
          </a:prstGeom>
        </p:spPr>
      </p:pic>
      <p:pic>
        <p:nvPicPr>
          <p:cNvPr id="4" name="Picture 3" descr="A collage of a person smiling&#10;&#10;Description automatically generated">
            <a:extLst>
              <a:ext uri="{FF2B5EF4-FFF2-40B4-BE49-F238E27FC236}">
                <a16:creationId xmlns:a16="http://schemas.microsoft.com/office/drawing/2014/main" id="{6AE4983B-0D58-C12C-D2CB-4B715D293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740" y="2744634"/>
            <a:ext cx="1676400" cy="1038225"/>
          </a:xfrm>
          <a:prstGeom prst="rect">
            <a:avLst/>
          </a:prstGeom>
        </p:spPr>
      </p:pic>
      <p:pic>
        <p:nvPicPr>
          <p:cNvPr id="5" name="Picture 4" descr="A person in a pink sweater&#10;&#10;Description automatically generated">
            <a:extLst>
              <a:ext uri="{FF2B5EF4-FFF2-40B4-BE49-F238E27FC236}">
                <a16:creationId xmlns:a16="http://schemas.microsoft.com/office/drawing/2014/main" id="{AE76DAB1-859D-16FE-134F-1717BF150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845" y="2749110"/>
            <a:ext cx="1022503" cy="937466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5EA2849-94B5-DBF8-4546-F083674153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366" y="2706190"/>
            <a:ext cx="1181100" cy="1133475"/>
          </a:xfrm>
          <a:prstGeom prst="rect">
            <a:avLst/>
          </a:prstGeom>
        </p:spPr>
      </p:pic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58805D6C-B756-AB28-C34E-926584DA30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097" y="5359706"/>
            <a:ext cx="896383" cy="1169626"/>
          </a:xfrm>
          <a:prstGeom prst="rect">
            <a:avLst/>
          </a:prstGeom>
        </p:spPr>
      </p:pic>
      <p:pic>
        <p:nvPicPr>
          <p:cNvPr id="8" name="Picture 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2EE30FE-619E-C770-4D65-75BAACA4C1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1424" y="5365903"/>
            <a:ext cx="898333" cy="1157230"/>
          </a:xfrm>
          <a:prstGeom prst="rect">
            <a:avLst/>
          </a:prstGeom>
        </p:spPr>
      </p:pic>
      <p:pic>
        <p:nvPicPr>
          <p:cNvPr id="9" name="Picture 8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CCA66C69-BEE2-3539-E79B-ECB2A689AA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172" y="5370321"/>
            <a:ext cx="798378" cy="1221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5DE549-CFA5-2393-0CE3-C194494C3655}"/>
              </a:ext>
            </a:extLst>
          </p:cNvPr>
          <p:cNvSpPr txBox="1"/>
          <p:nvPr/>
        </p:nvSpPr>
        <p:spPr>
          <a:xfrm>
            <a:off x="4791615" y="5530323"/>
            <a:ext cx="412948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entury Gothic"/>
                <a:ea typeface="Calibri"/>
                <a:cs typeface="Calibri"/>
              </a:rPr>
              <a:t>As well as many other amazing support staff.</a:t>
            </a:r>
            <a:endParaRPr lang="en-US" sz="2800" dirty="0"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ist of teachers&#10;&#10;Description automatically generated">
            <a:extLst>
              <a:ext uri="{FF2B5EF4-FFF2-40B4-BE49-F238E27FC236}">
                <a16:creationId xmlns:a16="http://schemas.microsoft.com/office/drawing/2014/main" id="{13CF055C-32E6-387D-CDAF-20CEC1F02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25" y="279898"/>
            <a:ext cx="9034175" cy="629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FA0AAA-1225-E5E6-B60C-CE76F85FC5AA}"/>
              </a:ext>
            </a:extLst>
          </p:cNvPr>
          <p:cNvSpPr txBox="1"/>
          <p:nvPr/>
        </p:nvSpPr>
        <p:spPr>
          <a:xfrm>
            <a:off x="835685" y="668709"/>
            <a:ext cx="5148548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latin typeface="Century Gothic"/>
                <a:ea typeface="Calibri"/>
                <a:cs typeface="Calibri"/>
              </a:rPr>
              <a:t>Year 5 topics</a:t>
            </a:r>
          </a:p>
          <a:p>
            <a:r>
              <a:rPr lang="en-US" sz="2800" dirty="0">
                <a:latin typeface="Century Gothic"/>
                <a:ea typeface="Calibri"/>
                <a:cs typeface="Calibri"/>
              </a:rPr>
              <a:t>Autumn 1 – Out of this world</a:t>
            </a:r>
          </a:p>
          <a:p>
            <a:endParaRPr lang="en-US" sz="2800" dirty="0">
              <a:latin typeface="Century Gothic"/>
              <a:ea typeface="Calibri"/>
              <a:cs typeface="Calibri"/>
            </a:endParaRPr>
          </a:p>
          <a:p>
            <a:r>
              <a:rPr lang="en-US" sz="2800" dirty="0">
                <a:latin typeface="Century Gothic"/>
                <a:ea typeface="Calibri"/>
                <a:cs typeface="Calibri"/>
              </a:rPr>
              <a:t>Autumn 2 – Ancient Greeks</a:t>
            </a:r>
          </a:p>
          <a:p>
            <a:endParaRPr lang="en-US" sz="2800" dirty="0">
              <a:latin typeface="Century Gothic"/>
              <a:ea typeface="Calibri"/>
              <a:cs typeface="Calibri"/>
            </a:endParaRPr>
          </a:p>
          <a:p>
            <a:r>
              <a:rPr lang="en-US" sz="2800" dirty="0">
                <a:latin typeface="Century Gothic"/>
                <a:ea typeface="Calibri"/>
                <a:cs typeface="Calibri"/>
              </a:rPr>
              <a:t>Spring 1 – Movement and Motion</a:t>
            </a:r>
          </a:p>
          <a:p>
            <a:endParaRPr lang="en-US" sz="2800" dirty="0">
              <a:latin typeface="Century Gothic"/>
              <a:ea typeface="Calibri"/>
              <a:cs typeface="Calibri"/>
            </a:endParaRPr>
          </a:p>
          <a:p>
            <a:r>
              <a:rPr lang="en-US" sz="2800" dirty="0">
                <a:latin typeface="Century Gothic"/>
                <a:ea typeface="Calibri"/>
                <a:cs typeface="Calibri"/>
              </a:rPr>
              <a:t>Spring 2/Summer 1 – World War 2</a:t>
            </a:r>
          </a:p>
          <a:p>
            <a:endParaRPr lang="en-US" sz="2800" dirty="0">
              <a:latin typeface="Century Gothic"/>
              <a:ea typeface="Calibri"/>
              <a:cs typeface="Calibri"/>
            </a:endParaRPr>
          </a:p>
          <a:p>
            <a:r>
              <a:rPr lang="en-US" sz="2800" dirty="0">
                <a:latin typeface="Century Gothic"/>
                <a:ea typeface="Calibri"/>
                <a:cs typeface="Calibri"/>
              </a:rPr>
              <a:t>Summer 2 – The Amazon</a:t>
            </a:r>
          </a:p>
        </p:txBody>
      </p:sp>
      <p:pic>
        <p:nvPicPr>
          <p:cNvPr id="5" name="Picture 4" descr="A collage of planets and a spaceship&#10;&#10;Description automatically generated">
            <a:extLst>
              <a:ext uri="{FF2B5EF4-FFF2-40B4-BE49-F238E27FC236}">
                <a16:creationId xmlns:a16="http://schemas.microsoft.com/office/drawing/2014/main" id="{EA4CB813-920B-72F6-2D54-B64067AEF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71" y="107479"/>
            <a:ext cx="2263554" cy="1993522"/>
          </a:xfrm>
          <a:prstGeom prst="rect">
            <a:avLst/>
          </a:prstGeom>
        </p:spPr>
      </p:pic>
      <p:pic>
        <p:nvPicPr>
          <p:cNvPr id="7" name="Picture 6" descr="A group of images of two people&#10;&#10;Description automatically generated">
            <a:extLst>
              <a:ext uri="{FF2B5EF4-FFF2-40B4-BE49-F238E27FC236}">
                <a16:creationId xmlns:a16="http://schemas.microsoft.com/office/drawing/2014/main" id="{8BECEE7A-7976-735F-8760-4744EDC89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79" y="2184089"/>
            <a:ext cx="2955628" cy="2219246"/>
          </a:xfrm>
          <a:prstGeom prst="rect">
            <a:avLst/>
          </a:prstGeom>
        </p:spPr>
      </p:pic>
      <p:pic>
        <p:nvPicPr>
          <p:cNvPr id="9" name="Picture 8" descr="A group of images of people climbing a tree&#10;&#10;Description automatically generated">
            <a:extLst>
              <a:ext uri="{FF2B5EF4-FFF2-40B4-BE49-F238E27FC236}">
                <a16:creationId xmlns:a16="http://schemas.microsoft.com/office/drawing/2014/main" id="{A2CAD712-7A88-E5BB-A741-207D94783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484" y="4559494"/>
            <a:ext cx="2878468" cy="209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0" y="155486"/>
            <a:ext cx="3409736" cy="195578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Behaviour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22426"/>
            <a:ext cx="1417841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37B811-D745-91BA-A9AE-9029FA79A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66687"/>
            <a:ext cx="8724900" cy="652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/>
              </a:rPr>
              <a:t>Ot</a:t>
            </a:r>
            <a:endParaRPr lang="en-US" dirty="0"/>
          </a:p>
        </p:txBody>
      </p:sp>
      <p:pic>
        <p:nvPicPr>
          <p:cNvPr id="4" name="Content Placeholder 3" descr="A group of pictures of animals&#10;&#10;Description automatically generated">
            <a:extLst>
              <a:ext uri="{FF2B5EF4-FFF2-40B4-BE49-F238E27FC236}">
                <a16:creationId xmlns:a16="http://schemas.microsoft.com/office/drawing/2014/main" id="{AC4EE589-4CC8-FA58-E5B0-38661109B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36" y="132965"/>
            <a:ext cx="8754251" cy="6582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 descr="A close-up of a text&#10;&#10;Description automatically generated">
            <a:extLst>
              <a:ext uri="{FF2B5EF4-FFF2-40B4-BE49-F238E27FC236}">
                <a16:creationId xmlns:a16="http://schemas.microsoft.com/office/drawing/2014/main" id="{50AEB107-F628-8301-4246-74004B078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98" y="272523"/>
            <a:ext cx="8424750" cy="5554162"/>
          </a:xfrm>
        </p:spPr>
      </p:pic>
    </p:spTree>
    <p:extLst>
      <p:ext uri="{BB962C8B-B14F-4D97-AF65-F5344CB8AC3E}">
        <p14:creationId xmlns:p14="http://schemas.microsoft.com/office/powerpoint/2010/main" val="25695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Project-based Homework </a:t>
            </a:r>
            <a:br>
              <a:rPr lang="en-GB" dirty="0">
                <a:latin typeface="Century Gothic" panose="020B0502020202020204" pitchFamily="34" charset="0"/>
              </a:rPr>
            </a:b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55" y="735609"/>
            <a:ext cx="9038351" cy="5461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GB" sz="2200" dirty="0">
                <a:latin typeface="Century Gothic"/>
              </a:rPr>
              <a:t>The Homework, Learning Journey and Spellings are all on seesaw and the school website. </a:t>
            </a:r>
          </a:p>
          <a:p>
            <a:pPr algn="ctr">
              <a:buNone/>
            </a:pPr>
            <a:r>
              <a:rPr lang="en-GB" sz="2200" dirty="0">
                <a:latin typeface="Century Gothic"/>
              </a:rPr>
              <a:t>Homework grid– children can choose from the grid.</a:t>
            </a:r>
            <a:endParaRPr lang="en-GB" sz="2200" dirty="0">
              <a:ea typeface="Calibri"/>
              <a:cs typeface="Calibri"/>
            </a:endParaRPr>
          </a:p>
          <a:p>
            <a:pPr algn="ctr">
              <a:buNone/>
            </a:pPr>
            <a:r>
              <a:rPr lang="en-GB" sz="2200" b="1" dirty="0">
                <a:latin typeface="Century Gothic"/>
              </a:rPr>
              <a:t>There are tasks in shaded boxes, which we would like all children to do. </a:t>
            </a:r>
          </a:p>
          <a:p>
            <a:pPr algn="ctr">
              <a:buNone/>
            </a:pPr>
            <a:r>
              <a:rPr lang="en-GB" sz="2200" b="1" dirty="0">
                <a:latin typeface="Century Gothic"/>
              </a:rPr>
              <a:t>Some tasks have specific hand in dates.</a:t>
            </a:r>
          </a:p>
          <a:p>
            <a:pPr>
              <a:buNone/>
            </a:pPr>
            <a:r>
              <a:rPr lang="en-GB" sz="2200" dirty="0">
                <a:latin typeface="Century Gothic"/>
              </a:rPr>
              <a:t>Spelling – half termly overview and spellings uploaded fortnightly.</a:t>
            </a:r>
          </a:p>
          <a:p>
            <a:pPr>
              <a:buNone/>
            </a:pPr>
            <a:r>
              <a:rPr lang="en-GB" sz="2200" dirty="0">
                <a:latin typeface="Century Gothic"/>
              </a:rPr>
              <a:t>Reading -  please read daily with your child</a:t>
            </a:r>
            <a:endParaRPr lang="en-GB" sz="2200" dirty="0">
              <a:ea typeface="Calibri"/>
              <a:cs typeface="Calibri"/>
            </a:endParaRPr>
          </a:p>
          <a:p>
            <a:pPr>
              <a:buNone/>
            </a:pPr>
            <a:r>
              <a:rPr lang="en-GB" sz="2200" dirty="0">
                <a:latin typeface="Century Gothic"/>
              </a:rPr>
              <a:t>Times Tables – Y5 should know all their times tables, these need practising. The children have login details for TTRS.</a:t>
            </a:r>
          </a:p>
          <a:p>
            <a:pPr algn="ctr">
              <a:buNone/>
            </a:pPr>
            <a:r>
              <a:rPr lang="en-GB" sz="2200" dirty="0">
                <a:solidFill>
                  <a:srgbClr val="FF0000"/>
                </a:solidFill>
                <a:latin typeface="Century Gothic"/>
              </a:rPr>
              <a:t>Homework will be celebrated in class, in assemblies and may be put on display.</a:t>
            </a:r>
          </a:p>
          <a:p>
            <a:pPr>
              <a:buNone/>
            </a:pP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574" y="5272006"/>
            <a:ext cx="2146175" cy="1485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8118">
            <a:off x="6487683" y="5132811"/>
            <a:ext cx="2193006" cy="1473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4731">
            <a:off x="722394" y="5146850"/>
            <a:ext cx="2227458" cy="1538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Reading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340768"/>
            <a:ext cx="85725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531</Words>
  <Application>Microsoft Office PowerPoint</Application>
  <PresentationFormat>On-screen Show (4:3)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Office Theme</vt:lpstr>
      <vt:lpstr> Year 5 Parents Information Afternoon  </vt:lpstr>
      <vt:lpstr> Year 5 Team </vt:lpstr>
      <vt:lpstr>PowerPoint Presentation</vt:lpstr>
      <vt:lpstr>PowerPoint Presentation</vt:lpstr>
      <vt:lpstr>Behaviour  </vt:lpstr>
      <vt:lpstr>Ot</vt:lpstr>
      <vt:lpstr>PowerPoint Presentation</vt:lpstr>
      <vt:lpstr>Project-based Homework  </vt:lpstr>
      <vt:lpstr> Reading </vt:lpstr>
      <vt:lpstr>PowerPoint Presentation</vt:lpstr>
      <vt:lpstr>Educational Visits</vt:lpstr>
      <vt:lpstr>Let’s Dance 2025!</vt:lpstr>
      <vt:lpstr>Information</vt:lpstr>
      <vt:lpstr>PowerPoint Presentation</vt:lpstr>
    </vt:vector>
  </TitlesOfParts>
  <Company>Downs Junior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Parents Information Afternoon</dc:title>
  <dc:creator>emmaatkinson</dc:creator>
  <cp:lastModifiedBy>Claire Johnson</cp:lastModifiedBy>
  <cp:revision>283</cp:revision>
  <cp:lastPrinted>2015-09-25T07:24:00Z</cp:lastPrinted>
  <dcterms:created xsi:type="dcterms:W3CDTF">2014-09-18T09:52:35Z</dcterms:created>
  <dcterms:modified xsi:type="dcterms:W3CDTF">2024-09-23T11:06:09Z</dcterms:modified>
</cp:coreProperties>
</file>